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1" r:id="rId2"/>
    <p:sldId id="321" r:id="rId3"/>
    <p:sldId id="267" r:id="rId4"/>
    <p:sldId id="322" r:id="rId5"/>
    <p:sldId id="266" r:id="rId6"/>
    <p:sldId id="323" r:id="rId7"/>
    <p:sldId id="265" r:id="rId8"/>
    <p:sldId id="271" r:id="rId9"/>
    <p:sldId id="324" r:id="rId10"/>
    <p:sldId id="319" r:id="rId11"/>
    <p:sldId id="320" r:id="rId12"/>
    <p:sldId id="295" r:id="rId13"/>
    <p:sldId id="296" r:id="rId14"/>
    <p:sldId id="297" r:id="rId15"/>
    <p:sldId id="298" r:id="rId16"/>
    <p:sldId id="299" r:id="rId17"/>
    <p:sldId id="301" r:id="rId18"/>
    <p:sldId id="302" r:id="rId19"/>
    <p:sldId id="303" r:id="rId20"/>
    <p:sldId id="312" r:id="rId21"/>
    <p:sldId id="313" r:id="rId22"/>
    <p:sldId id="314" r:id="rId23"/>
    <p:sldId id="315" r:id="rId24"/>
    <p:sldId id="316" r:id="rId25"/>
    <p:sldId id="304" r:id="rId26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36" autoAdjust="0"/>
    <p:restoredTop sz="74224" autoAdjust="0"/>
  </p:normalViewPr>
  <p:slideViewPr>
    <p:cSldViewPr>
      <p:cViewPr>
        <p:scale>
          <a:sx n="52" d="100"/>
          <a:sy n="52" d="100"/>
        </p:scale>
        <p:origin x="62" y="5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9FA53-01E3-42C9-B3CF-D1F8527C92BA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C6F5F-11D6-4607-B77A-E139D3ADE8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462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Degree of filling</a:t>
            </a:r>
          </a:p>
          <a:p>
            <a:endParaRPr lang="en-GB" dirty="0"/>
          </a:p>
          <a:p>
            <a:r>
              <a:rPr lang="en-GB" dirty="0"/>
              <a:t>Heavy goods, Density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Small 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 weight in relation to 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Calculated in kg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Actual weight, gross weight, the weight of the wave register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8318E-AF77-4DB5-9C10-A7F3EC9F1DF3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8096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How efficiently the load carrier's cargo space is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Combination of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Heavy goods with small volume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Light goods with low weight and large volume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customer pays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Shipping weight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Degree of Filling - Payload factor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67205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 Trailer, domestic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Load weight (actual weight) 26,000kg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Internal dimensions: Height: 2.7 m Width: 2.48 m Length: 13.6 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Cargo volume (air) 2.7 x 2.48 x 13.6 = 91 </a:t>
            </a:r>
            <a:r>
              <a:rPr lang="en-GB" dirty="0" err="1"/>
              <a:t>cbm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91 x 280kg = 25,480kg shipping weight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42498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13.6 m trailer in domestic traffic, 33 pl, 0.5 m high, 20,000 kg</a:t>
            </a:r>
          </a:p>
          <a:p>
            <a:r>
              <a:rPr lang="en-GB" dirty="0"/>
              <a:t>13.6 / 1.2 = 11</a:t>
            </a:r>
          </a:p>
          <a:p>
            <a:r>
              <a:rPr lang="en-GB" dirty="0"/>
              <a:t>2.48 / 0.8 = 3</a:t>
            </a:r>
          </a:p>
          <a:p>
            <a:r>
              <a:rPr lang="en-GB" dirty="0"/>
              <a:t>33 x 1.2 x 0.8 x 0.5 = 15.84 m3</a:t>
            </a:r>
          </a:p>
          <a:p>
            <a:r>
              <a:rPr lang="en-GB" dirty="0"/>
              <a:t>13.6 x 2.48 x 0.5 = 16.864 m3</a:t>
            </a:r>
          </a:p>
          <a:p>
            <a:r>
              <a:rPr lang="en-GB" dirty="0"/>
              <a:t>91 m3 – 16.8 m3 = 74.2 m3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How much volume is left?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74.2m3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500 kroner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6000kg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What is the degree of filling of the trailer?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20,000 kg+ 74.2 m3 ( x 280kg = 20,776kg)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degree of filling 40,776 kg shipping weight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How much real weight does the trailer have?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20,000kg + 6,000kg = 26,000kg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0831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64507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88180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20,000kg / 26,000kg = 76.9% degree of filling</a:t>
            </a:r>
          </a:p>
          <a:p>
            <a:r>
              <a:rPr lang="en-GB" dirty="0"/>
              <a:t>The share of the load as a percentage of the load carrier's total capacity by weight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92202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74.20 / 91 = 81% degree of filling</a:t>
            </a:r>
          </a:p>
          <a:p>
            <a:r>
              <a:rPr lang="en-GB" dirty="0"/>
              <a:t>The share of the load as a percentage of the load carrier's total capacity in volume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7731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76.9 +81 = 157.9 % </a:t>
            </a:r>
            <a:r>
              <a:rPr lang="sv-SE" dirty="0" err="1"/>
              <a:t>degree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filling</a:t>
            </a:r>
            <a:r>
              <a:rPr lang="sv-SE" dirty="0"/>
              <a:t>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78285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Road transport in Europe</a:t>
            </a:r>
          </a:p>
          <a:p>
            <a:r>
              <a:rPr lang="en-GB" dirty="0"/>
              <a:t>Trailer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External dimensions</a:t>
            </a:r>
            <a:r>
              <a:rPr lang="en-US" dirty="0"/>
              <a:t>:</a:t>
            </a:r>
            <a:r>
              <a:rPr lang="en-GB" dirty="0"/>
              <a:t> Height: 4.0-4.2 m, Width: 2.55 m, Length: 13.9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Internal dimensions: Height: 2.7m Width: 2.48 m, Length: 13.6 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Load capacity </a:t>
            </a:r>
            <a:r>
              <a:rPr lang="en-GB" dirty="0" err="1"/>
              <a:t>cbm</a:t>
            </a:r>
            <a:r>
              <a:rPr lang="en-GB" dirty="0"/>
              <a:t>: 91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Permissible weight in Europe: 24,000 kg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5A964-B196-4E8E-81B5-FE66902DBE32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7277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13.6 m trailer in European traffic</a:t>
            </a:r>
            <a:r>
              <a:rPr lang="en-US" dirty="0"/>
              <a:t>: </a:t>
            </a:r>
            <a:r>
              <a:rPr lang="en-GB" dirty="0"/>
              <a:t>33 pl, 0.5 m high, 20,000 kg</a:t>
            </a:r>
          </a:p>
          <a:p>
            <a:endParaRPr lang="en-GB" dirty="0"/>
          </a:p>
          <a:p>
            <a:r>
              <a:rPr lang="en-GB" dirty="0"/>
              <a:t>What degree of filling does the cargo carrier have?</a:t>
            </a:r>
          </a:p>
          <a:p>
            <a:endParaRPr lang="en-GB" dirty="0"/>
          </a:p>
          <a:p>
            <a:r>
              <a:rPr lang="en-GB" dirty="0"/>
              <a:t>Weight of the load 20,000kg / Load capacity of the load carrier 24,000kg =</a:t>
            </a:r>
          </a:p>
          <a:p>
            <a:r>
              <a:rPr lang="en-GB" dirty="0"/>
              <a:t>83% degree of filling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662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200 liters fat = ca 180kg= 720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1963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How much volume is left in the cargo carrier?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13.6 x 2.48 x 2.2 = 74.2 m3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500 kroner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4000kg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74.2 m3</a:t>
            </a:r>
          </a:p>
          <a:p>
            <a:endParaRPr lang="en-GB" sz="1600" dirty="0"/>
          </a:p>
          <a:p>
            <a:r>
              <a:rPr lang="en-GB" sz="1600" dirty="0"/>
              <a:t>Volume of the load 74.2 / volume capacity of the load carrier 91 =</a:t>
            </a:r>
          </a:p>
          <a:p>
            <a:r>
              <a:rPr lang="en-GB" sz="1600" dirty="0"/>
              <a:t>Degree of filling 81.5%</a:t>
            </a:r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8846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goods are combined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20,000 kg + 74.2 m3 ( x 333kg = 24,708kg)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44,708kg shipping weight</a:t>
            </a:r>
          </a:p>
          <a:p>
            <a:endParaRPr lang="en-GB" dirty="0"/>
          </a:p>
          <a:p>
            <a:r>
              <a:rPr lang="en-GB" dirty="0"/>
              <a:t>How much real weight does the trailer have?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20,000kg + 4,000kg = 24,000kg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21382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Economy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goods owner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Paying for 83% and 81.5% respectively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carrier can charge "double payment"</a:t>
            </a:r>
          </a:p>
          <a:p>
            <a:r>
              <a:rPr lang="en-GB" dirty="0"/>
              <a:t>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One less vehicle</a:t>
            </a:r>
          </a:p>
          <a:p>
            <a:r>
              <a:rPr lang="en-GB" dirty="0"/>
              <a:t>The carrier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Involves both commodity 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set a lower price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If the commodity owners are willing to combine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43231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logistics company/forwarder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How much space does the goods take up?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Cbm</a:t>
            </a:r>
            <a:r>
              <a:rPr lang="en-GB" dirty="0"/>
              <a:t>, </a:t>
            </a:r>
            <a:r>
              <a:rPr lang="en-GB" dirty="0" err="1"/>
              <a:t>flm</a:t>
            </a:r>
            <a:r>
              <a:rPr lang="en-GB" dirty="0"/>
              <a:t>, ppl?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Which bookings should be combined?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Loading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Geographic route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Unloading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Geographic route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944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200 liters fat = ca 180kg= 720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196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Voluminous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Large 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Low weight, in relation to 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Overloadable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Can be loaded on other goods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Calculated in cubic meters (m3)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Length x width x height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708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Fla</a:t>
            </a:r>
            <a:r>
              <a:rPr lang="en-US" dirty="0"/>
              <a:t>t</a:t>
            </a:r>
            <a:r>
              <a:rPr lang="zh-CN" altLang="en-US" dirty="0"/>
              <a:t> </a:t>
            </a:r>
            <a:r>
              <a:rPr lang="en-GB" dirty="0"/>
              <a:t>meter goods – loading 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Goods that require floor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Goods that cannot be stacked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Goods that do not have standard dimensions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cargo owner pays for the entire cargo area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Even the "airspace“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Length meters of the flatbed with the full width and height of the cargo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2631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6001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customer pays for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Floor area for the pallet 1.20 x 0.8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entire space from floor to ceiling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 ppl = 0.4 </a:t>
            </a:r>
            <a:r>
              <a:rPr lang="en-GB" dirty="0" err="1"/>
              <a:t>flm</a:t>
            </a:r>
            <a:r>
              <a:rPr lang="en-GB" dirty="0"/>
              <a:t> (1.20 x 0.8/2.4)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2996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2683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Shipping weight – Chargeable weight / </a:t>
            </a:r>
            <a:r>
              <a:rPr lang="en-GB" dirty="0" err="1"/>
              <a:t>Paylable</a:t>
            </a:r>
            <a:r>
              <a:rPr lang="en-GB" dirty="0"/>
              <a:t> weight</a:t>
            </a:r>
          </a:p>
          <a:p>
            <a:r>
              <a:rPr lang="en-GB" dirty="0"/>
              <a:t>The weight for which the goods owner pays transport costs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5221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245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11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662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933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335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510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628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411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956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503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39C0F-CE83-4C4B-A585-E806AA2706D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76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51520" y="1484784"/>
            <a:ext cx="8229600" cy="4525963"/>
          </a:xfrm>
        </p:spPr>
        <p:txBody>
          <a:bodyPr>
            <a:normAutofit/>
          </a:bodyPr>
          <a:lstStyle/>
          <a:p>
            <a:r>
              <a:rPr lang="sv-SE" dirty="0"/>
              <a:t>Tungt gods, </a:t>
            </a:r>
            <a:r>
              <a:rPr lang="sv-SE" i="1" dirty="0" err="1"/>
              <a:t>density</a:t>
            </a:r>
            <a:r>
              <a:rPr lang="sv-SE" i="1" dirty="0"/>
              <a:t> </a:t>
            </a:r>
            <a:r>
              <a:rPr lang="sv-SE" i="1" dirty="0" err="1"/>
              <a:t>goods</a:t>
            </a:r>
            <a:endParaRPr lang="sv-SE" i="1" dirty="0"/>
          </a:p>
          <a:p>
            <a:pPr lvl="2"/>
            <a:r>
              <a:rPr lang="sv-SE" dirty="0"/>
              <a:t>Liten volym</a:t>
            </a:r>
          </a:p>
          <a:p>
            <a:pPr lvl="2"/>
            <a:r>
              <a:rPr lang="sv-SE" dirty="0"/>
              <a:t>Hög vikt i förhållande till volym</a:t>
            </a:r>
          </a:p>
          <a:p>
            <a:pPr lvl="2"/>
            <a:r>
              <a:rPr lang="sv-SE" dirty="0"/>
              <a:t>Beräknas i kg</a:t>
            </a:r>
          </a:p>
          <a:p>
            <a:pPr lvl="2"/>
            <a:r>
              <a:rPr lang="sv-SE" dirty="0"/>
              <a:t>Verklig vikt, bruttovikt, den vikt vågen registerar</a:t>
            </a:r>
          </a:p>
          <a:p>
            <a:pPr lvl="1"/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24332" r="-1139" b="16413"/>
          <a:stretch/>
        </p:blipFill>
        <p:spPr bwMode="auto">
          <a:xfrm>
            <a:off x="4427984" y="4319950"/>
            <a:ext cx="3779500" cy="213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14607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95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297E3DA-4941-4166-88CE-3A8B8098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684407"/>
            <a:ext cx="4081785" cy="3045639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AF7B5E03-D479-4476-B804-BCD839DCD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43"/>
          <a:stretch/>
        </p:blipFill>
        <p:spPr>
          <a:xfrm>
            <a:off x="4607100" y="2636912"/>
            <a:ext cx="4320000" cy="4093134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629778EF-18EB-4228-A8A4-B85AA927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35941"/>
            <a:ext cx="2893059" cy="2893059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0230F944-3C9A-412A-8121-4935D4A0729D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>
                <a:solidFill>
                  <a:schemeClr val="tx2"/>
                </a:solidFill>
              </a:rPr>
              <a:t>Pallplats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904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Exempel på Volymomräkning till vikt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10569" y="112474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sv-SE" dirty="0"/>
          </a:p>
          <a:p>
            <a:r>
              <a:rPr lang="sv-SE" dirty="0"/>
              <a:t>Fraktvikt </a:t>
            </a:r>
            <a:r>
              <a:rPr lang="sv-SE" i="1" dirty="0"/>
              <a:t>– </a:t>
            </a:r>
            <a:r>
              <a:rPr lang="sv-SE" i="1" dirty="0" err="1"/>
              <a:t>Chargeable</a:t>
            </a:r>
            <a:r>
              <a:rPr lang="sv-SE" i="1" dirty="0"/>
              <a:t> </a:t>
            </a:r>
            <a:r>
              <a:rPr lang="sv-SE" i="1" dirty="0" err="1"/>
              <a:t>weight</a:t>
            </a:r>
            <a:r>
              <a:rPr lang="sv-SE" i="1" dirty="0"/>
              <a:t>/</a:t>
            </a:r>
            <a:r>
              <a:rPr lang="sv-SE" i="1" dirty="0" err="1"/>
              <a:t>Paylable</a:t>
            </a:r>
            <a:r>
              <a:rPr lang="sv-SE" i="1" dirty="0"/>
              <a:t> </a:t>
            </a:r>
            <a:r>
              <a:rPr lang="sv-SE" i="1" dirty="0" err="1"/>
              <a:t>weight</a:t>
            </a:r>
            <a:endParaRPr lang="sv-SE" i="1" dirty="0"/>
          </a:p>
          <a:p>
            <a:pPr lvl="1"/>
            <a:r>
              <a:rPr lang="sv-SE" dirty="0"/>
              <a:t>Den vikt som varuägaren betalar transportkostnad för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33"/>
          <a:stretch/>
        </p:blipFill>
        <p:spPr bwMode="auto">
          <a:xfrm>
            <a:off x="1475657" y="3356992"/>
            <a:ext cx="4032448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C2F8CD6-8353-43E2-8C84-A1504E019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14" r="15562"/>
          <a:stretch/>
        </p:blipFill>
        <p:spPr bwMode="auto">
          <a:xfrm>
            <a:off x="6570176" y="3356992"/>
            <a:ext cx="94280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96DEBAA-4FB3-36E3-4630-CE66A3933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9" r="42590"/>
          <a:stretch/>
        </p:blipFill>
        <p:spPr bwMode="auto">
          <a:xfrm>
            <a:off x="5508105" y="3349081"/>
            <a:ext cx="10620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7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b="1" dirty="0"/>
              <a:t>Hur effektivt lastbärarens lastutrymme nyttjas</a:t>
            </a:r>
          </a:p>
          <a:p>
            <a:r>
              <a:rPr lang="sv-SE" dirty="0"/>
              <a:t>Kombination av </a:t>
            </a:r>
          </a:p>
          <a:p>
            <a:pPr lvl="1"/>
            <a:r>
              <a:rPr lang="sv-SE" dirty="0"/>
              <a:t>Tungt gods med liten volym</a:t>
            </a:r>
          </a:p>
          <a:p>
            <a:pPr lvl="1"/>
            <a:r>
              <a:rPr lang="sv-SE" dirty="0"/>
              <a:t>Lätt gods med liten vikt och stor volym</a:t>
            </a:r>
          </a:p>
          <a:p>
            <a:r>
              <a:rPr lang="sv-SE" dirty="0"/>
              <a:t>Kunden betalar </a:t>
            </a:r>
          </a:p>
          <a:p>
            <a:pPr lvl="1"/>
            <a:r>
              <a:rPr lang="sv-SE" dirty="0"/>
              <a:t>Fraktvikt </a:t>
            </a:r>
            <a:endParaRPr lang="sv-SE" i="1" dirty="0"/>
          </a:p>
          <a:p>
            <a:pPr lvl="1"/>
            <a:r>
              <a:rPr lang="sv-SE" dirty="0"/>
              <a:t>Fyllnadsgrad </a:t>
            </a:r>
            <a:r>
              <a:rPr lang="sv-SE" i="1" dirty="0"/>
              <a:t>– </a:t>
            </a:r>
            <a:r>
              <a:rPr lang="sv-SE" i="1" dirty="0" err="1"/>
              <a:t>Payload</a:t>
            </a:r>
            <a:r>
              <a:rPr lang="sv-SE" i="1" dirty="0"/>
              <a:t> </a:t>
            </a:r>
            <a:r>
              <a:rPr lang="sv-SE" i="1" dirty="0" err="1"/>
              <a:t>factor</a:t>
            </a:r>
            <a:endParaRPr lang="sv-SE" i="1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7B5F-50F3-48D7-95E0-FFFBCD4F329C}" type="slidenum">
              <a:rPr lang="sv-SE" smtClean="0"/>
              <a:t>12</a:t>
            </a:fld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0" t="16270" r="8814" b="18195"/>
          <a:stretch/>
        </p:blipFill>
        <p:spPr bwMode="auto">
          <a:xfrm>
            <a:off x="6227277" y="3830859"/>
            <a:ext cx="2518747" cy="17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Ex Trailer, inrikestrafik</a:t>
            </a:r>
          </a:p>
          <a:p>
            <a:pPr lvl="1"/>
            <a:r>
              <a:rPr lang="sv-SE" dirty="0"/>
              <a:t>Lastvikt (verkligvikt) 26 000kg</a:t>
            </a:r>
          </a:p>
          <a:p>
            <a:pPr lvl="1"/>
            <a:r>
              <a:rPr lang="sv-SE" dirty="0"/>
              <a:t>Inre mått:</a:t>
            </a:r>
            <a:br>
              <a:rPr lang="sv-SE" dirty="0"/>
            </a:br>
            <a:r>
              <a:rPr lang="sv-SE" dirty="0"/>
              <a:t>Höjd: 2,7 m Bredd: 2,48 m Längd: 13,6 m</a:t>
            </a:r>
          </a:p>
          <a:p>
            <a:pPr lvl="1"/>
            <a:r>
              <a:rPr lang="sv-SE" dirty="0"/>
              <a:t>Lastvolym (luft) 2,7 x 2,48 x 13,6 = 91 </a:t>
            </a:r>
            <a:r>
              <a:rPr lang="sv-SE" dirty="0" err="1"/>
              <a:t>cbm</a:t>
            </a:r>
            <a:endParaRPr lang="sv-SE" dirty="0"/>
          </a:p>
          <a:p>
            <a:pPr lvl="2"/>
            <a:r>
              <a:rPr lang="sv-SE" dirty="0"/>
              <a:t>91 x  280kg = 25 480kg fraktvikt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7B5F-50F3-48D7-95E0-FFFBCD4F329C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677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v-SE" dirty="0"/>
              <a:t>13,6 m trailer i inrikestrafik</a:t>
            </a:r>
          </a:p>
          <a:p>
            <a:pPr lvl="1"/>
            <a:r>
              <a:rPr lang="sv-SE" dirty="0"/>
              <a:t>33 pll </a:t>
            </a:r>
          </a:p>
          <a:p>
            <a:pPr lvl="1"/>
            <a:r>
              <a:rPr lang="sv-SE" dirty="0"/>
              <a:t>0,5 m höga</a:t>
            </a:r>
          </a:p>
          <a:p>
            <a:pPr lvl="1"/>
            <a:r>
              <a:rPr lang="sv-SE" dirty="0"/>
              <a:t>20 000kg</a:t>
            </a:r>
          </a:p>
          <a:p>
            <a:r>
              <a:rPr lang="sv-SE" dirty="0"/>
              <a:t>Hur mycket volym finns det kvar?</a:t>
            </a:r>
          </a:p>
          <a:p>
            <a:r>
              <a:rPr lang="sv-SE" dirty="0"/>
              <a:t>74,2m3</a:t>
            </a:r>
          </a:p>
          <a:p>
            <a:pPr lvl="1"/>
            <a:r>
              <a:rPr lang="sv-SE" dirty="0"/>
              <a:t>500krt </a:t>
            </a:r>
          </a:p>
          <a:p>
            <a:pPr lvl="1"/>
            <a:r>
              <a:rPr lang="sv-SE" dirty="0"/>
              <a:t>6000kg</a:t>
            </a:r>
          </a:p>
          <a:p>
            <a:pPr lvl="1"/>
            <a:r>
              <a:rPr lang="sv-SE" dirty="0"/>
              <a:t>74,2m3</a:t>
            </a:r>
          </a:p>
          <a:p>
            <a:r>
              <a:rPr lang="sv-SE" dirty="0"/>
              <a:t>Vilken fyllnadsgrad har trailern?</a:t>
            </a:r>
          </a:p>
          <a:p>
            <a:pPr lvl="1"/>
            <a:r>
              <a:rPr lang="sv-SE" dirty="0"/>
              <a:t>20 000kg </a:t>
            </a:r>
          </a:p>
          <a:p>
            <a:pPr lvl="1"/>
            <a:r>
              <a:rPr lang="sv-SE" dirty="0"/>
              <a:t>+ 74,2 m3( x 280kg = 20 776kg)</a:t>
            </a:r>
          </a:p>
          <a:p>
            <a:pPr lvl="1"/>
            <a:r>
              <a:rPr lang="sv-SE" dirty="0"/>
              <a:t>Fyllnadsgraden 40 776kg fraktvikt</a:t>
            </a:r>
          </a:p>
          <a:p>
            <a:r>
              <a:rPr lang="sv-SE" dirty="0"/>
              <a:t>Hur mycket verklig vikt har trailer?</a:t>
            </a:r>
          </a:p>
          <a:p>
            <a:pPr lvl="1"/>
            <a:r>
              <a:rPr lang="sv-SE" dirty="0"/>
              <a:t>20 000kg + 6000kg = 26000kg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7B5F-50F3-48D7-95E0-FFFBCD4F329C}" type="slidenum">
              <a:rPr lang="sv-SE" smtClean="0"/>
              <a:t>14</a:t>
            </a:fld>
            <a:endParaRPr lang="sv-SE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57" y="2091929"/>
            <a:ext cx="2449220" cy="227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1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8" y="2776481"/>
            <a:ext cx="4942447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ktangel 3"/>
          <p:cNvSpPr/>
          <p:nvPr/>
        </p:nvSpPr>
        <p:spPr>
          <a:xfrm>
            <a:off x="2033718" y="3436677"/>
            <a:ext cx="4942447" cy="34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33 pall 20 000kg</a:t>
            </a:r>
          </a:p>
        </p:txBody>
      </p:sp>
    </p:spTree>
    <p:extLst>
      <p:ext uri="{BB962C8B-B14F-4D97-AF65-F5344CB8AC3E}">
        <p14:creationId xmlns:p14="http://schemas.microsoft.com/office/powerpoint/2010/main" val="44361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3" y="2726922"/>
            <a:ext cx="4974431" cy="105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ktangel 3"/>
          <p:cNvSpPr/>
          <p:nvPr/>
        </p:nvSpPr>
        <p:spPr>
          <a:xfrm>
            <a:off x="1979713" y="3011638"/>
            <a:ext cx="4963768" cy="7560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b="1" dirty="0">
                <a:solidFill>
                  <a:schemeClr val="tx1"/>
                </a:solidFill>
              </a:rPr>
              <a:t>500 </a:t>
            </a:r>
            <a:r>
              <a:rPr lang="sv-SE" sz="2700" b="1" dirty="0" err="1">
                <a:solidFill>
                  <a:schemeClr val="tx1"/>
                </a:solidFill>
              </a:rPr>
              <a:t>krt</a:t>
            </a:r>
            <a:r>
              <a:rPr lang="sv-SE" sz="2700" b="1" dirty="0">
                <a:solidFill>
                  <a:schemeClr val="tx1"/>
                </a:solidFill>
              </a:rPr>
              <a:t> 6000kg 74,20 m3</a:t>
            </a:r>
          </a:p>
        </p:txBody>
      </p:sp>
    </p:spTree>
    <p:extLst>
      <p:ext uri="{BB962C8B-B14F-4D97-AF65-F5344CB8AC3E}">
        <p14:creationId xmlns:p14="http://schemas.microsoft.com/office/powerpoint/2010/main" val="14175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8" y="2776481"/>
            <a:ext cx="4942447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ruta 2"/>
          <p:cNvSpPr txBox="1"/>
          <p:nvPr/>
        </p:nvSpPr>
        <p:spPr>
          <a:xfrm>
            <a:off x="2141730" y="4563127"/>
            <a:ext cx="637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20 000kg / 26 000kg = 76,9 % fyllnadsgrad</a:t>
            </a:r>
          </a:p>
          <a:p>
            <a:r>
              <a:rPr lang="sv-SE" dirty="0"/>
              <a:t>Lastens andel procentuellt av </a:t>
            </a:r>
            <a:r>
              <a:rPr lang="sv-SE" dirty="0" err="1"/>
              <a:t>lastbärarens</a:t>
            </a:r>
            <a:r>
              <a:rPr lang="sv-SE" dirty="0"/>
              <a:t> totala kapacitet i vikt</a:t>
            </a:r>
          </a:p>
        </p:txBody>
      </p:sp>
      <p:sp>
        <p:nvSpPr>
          <p:cNvPr id="4" name="Rektangel 3"/>
          <p:cNvSpPr/>
          <p:nvPr/>
        </p:nvSpPr>
        <p:spPr>
          <a:xfrm>
            <a:off x="2033718" y="3436677"/>
            <a:ext cx="4942447" cy="34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33 pall 20 000kg</a:t>
            </a:r>
          </a:p>
        </p:txBody>
      </p:sp>
    </p:spTree>
    <p:extLst>
      <p:ext uri="{BB962C8B-B14F-4D97-AF65-F5344CB8AC3E}">
        <p14:creationId xmlns:p14="http://schemas.microsoft.com/office/powerpoint/2010/main" val="24870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3" y="2726922"/>
            <a:ext cx="4974431" cy="105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ktangel 3"/>
          <p:cNvSpPr/>
          <p:nvPr/>
        </p:nvSpPr>
        <p:spPr>
          <a:xfrm>
            <a:off x="1979713" y="3011638"/>
            <a:ext cx="4963768" cy="7560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b="1" dirty="0">
                <a:solidFill>
                  <a:schemeClr val="tx1"/>
                </a:solidFill>
              </a:rPr>
              <a:t>500 </a:t>
            </a:r>
            <a:r>
              <a:rPr lang="sv-SE" sz="2700" b="1" dirty="0" err="1">
                <a:solidFill>
                  <a:schemeClr val="tx1"/>
                </a:solidFill>
              </a:rPr>
              <a:t>krt</a:t>
            </a:r>
            <a:r>
              <a:rPr lang="sv-SE" sz="2700" b="1" dirty="0">
                <a:solidFill>
                  <a:schemeClr val="tx1"/>
                </a:solidFill>
              </a:rPr>
              <a:t> 6000kg 74,20 m3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2087724" y="4509120"/>
            <a:ext cx="65990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74,20 / 91 = 81% fyllnadsgrad</a:t>
            </a:r>
          </a:p>
          <a:p>
            <a:r>
              <a:rPr lang="sv-SE" dirty="0"/>
              <a:t>Lastens andel procentuellt av </a:t>
            </a:r>
            <a:r>
              <a:rPr lang="sv-SE" dirty="0" err="1"/>
              <a:t>lastbärarens</a:t>
            </a:r>
            <a:r>
              <a:rPr lang="sv-SE" dirty="0"/>
              <a:t> totala kapacitet i volym</a:t>
            </a:r>
          </a:p>
          <a:p>
            <a:endParaRPr lang="sv-SE" sz="1350" dirty="0"/>
          </a:p>
        </p:txBody>
      </p:sp>
    </p:spTree>
    <p:extLst>
      <p:ext uri="{BB962C8B-B14F-4D97-AF65-F5344CB8AC3E}">
        <p14:creationId xmlns:p14="http://schemas.microsoft.com/office/powerpoint/2010/main" val="426687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9" y="2780928"/>
            <a:ext cx="4974431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ruta 2"/>
          <p:cNvSpPr txBox="1"/>
          <p:nvPr/>
        </p:nvSpPr>
        <p:spPr>
          <a:xfrm>
            <a:off x="2087167" y="4381023"/>
            <a:ext cx="410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76,9 + 81 = 157,9 % fyllnadsgrad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337" y="3375096"/>
            <a:ext cx="4963168" cy="48467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B23EA24E-9BC8-45D1-9AC7-D38E2B5C9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550" y="2629607"/>
            <a:ext cx="4974767" cy="7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7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Tungt gods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04FA6911-AB4A-5049-6B5F-F2B0D4CD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79" t="27795" r="16465" b="5501"/>
          <a:stretch/>
        </p:blipFill>
        <p:spPr>
          <a:xfrm>
            <a:off x="5580112" y="2508436"/>
            <a:ext cx="3034680" cy="346820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89965B44-F5D9-8C81-87E9-7F8A9B391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51" t="5119" r="12201" b="5121"/>
          <a:stretch/>
        </p:blipFill>
        <p:spPr>
          <a:xfrm>
            <a:off x="395536" y="2534749"/>
            <a:ext cx="4590556" cy="34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8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väg, lastbil, utomhus, himmel&#10;&#10;Beskrivning genererad med mycket hög exakthet">
            <a:extLst>
              <a:ext uri="{FF2B5EF4-FFF2-40B4-BE49-F238E27FC236}">
                <a16:creationId xmlns:a16="http://schemas.microsoft.com/office/drawing/2014/main" id="{C4E9FD4D-6D07-44A4-B9E9-0D8A1C5AF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9" r="34320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>
            <a:solidFill>
              <a:srgbClr val="395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sv-SE" b="1"/>
              <a:t>Fyllnadsgrad</a:t>
            </a:r>
            <a:endParaRPr lang="sv-SE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3724073" y="2438400"/>
            <a:ext cx="5096399" cy="423096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sv-SE" sz="2000" b="1" dirty="0"/>
              <a:t>Vägtransporter i Europa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v-SE" sz="1700" b="1" dirty="0"/>
              <a:t>Trailer</a:t>
            </a:r>
          </a:p>
          <a:p>
            <a:pPr lvl="1">
              <a:lnSpc>
                <a:spcPct val="90000"/>
              </a:lnSpc>
            </a:pPr>
            <a:r>
              <a:rPr lang="sv-SE" sz="1700" dirty="0"/>
              <a:t>Yttre mått</a:t>
            </a:r>
            <a:br>
              <a:rPr lang="sv-SE" sz="1700" dirty="0"/>
            </a:br>
            <a:r>
              <a:rPr lang="sv-SE" sz="1700" dirty="0"/>
              <a:t>Höjd: 4,0-4,2 m Bredd: 2,55 m Längd: 13,9</a:t>
            </a:r>
            <a:br>
              <a:rPr lang="sv-SE" sz="1700" dirty="0"/>
            </a:br>
            <a:r>
              <a:rPr lang="sv-SE" sz="1700" dirty="0"/>
              <a:t>Inre mått: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Höjd: 2,7 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Bredd: 2,48 m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Längd: 13,6 m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Lastförmåga </a:t>
            </a:r>
            <a:r>
              <a:rPr lang="sv-SE" sz="1700" b="1" dirty="0" err="1"/>
              <a:t>cbm</a:t>
            </a:r>
            <a:r>
              <a:rPr lang="sv-SE" sz="1700" b="1" dirty="0"/>
              <a:t>: 91</a:t>
            </a:r>
          </a:p>
          <a:p>
            <a:pPr lvl="1">
              <a:lnSpc>
                <a:spcPct val="90000"/>
              </a:lnSpc>
            </a:pPr>
            <a:endParaRPr lang="sv-SE" sz="1700" b="1" dirty="0"/>
          </a:p>
          <a:p>
            <a:pPr lvl="1">
              <a:lnSpc>
                <a:spcPct val="90000"/>
              </a:lnSpc>
            </a:pPr>
            <a:r>
              <a:rPr lang="sv-SE" sz="1700" b="1" dirty="0"/>
              <a:t>Tillåten vikt i Europa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 24 000kg</a:t>
            </a:r>
          </a:p>
        </p:txBody>
      </p:sp>
    </p:spTree>
    <p:extLst>
      <p:ext uri="{BB962C8B-B14F-4D97-AF65-F5344CB8AC3E}">
        <p14:creationId xmlns:p14="http://schemas.microsoft.com/office/powerpoint/2010/main" val="27157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7CB237-FF02-46DC-B13D-53BA0C5F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E388750-4003-473E-950E-66FDE0E8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sv-SE" sz="2800" dirty="0"/>
              <a:t>13,6 m trailer i Europa trafik</a:t>
            </a:r>
          </a:p>
          <a:p>
            <a:pPr lvl="1"/>
            <a:r>
              <a:rPr lang="sv-SE" sz="2400" dirty="0"/>
              <a:t>33 </a:t>
            </a:r>
            <a:r>
              <a:rPr lang="sv-SE" sz="2400" dirty="0" err="1"/>
              <a:t>pll</a:t>
            </a:r>
            <a:r>
              <a:rPr lang="sv-SE" sz="2400" dirty="0"/>
              <a:t> </a:t>
            </a:r>
          </a:p>
          <a:p>
            <a:pPr lvl="1"/>
            <a:r>
              <a:rPr lang="sv-SE" sz="2400" dirty="0"/>
              <a:t>0,5 m höga</a:t>
            </a:r>
          </a:p>
          <a:p>
            <a:pPr lvl="1"/>
            <a:r>
              <a:rPr lang="sv-SE" sz="2400" dirty="0"/>
              <a:t>20 000kg</a:t>
            </a:r>
          </a:p>
          <a:p>
            <a:r>
              <a:rPr lang="sv-SE" sz="2800" dirty="0"/>
              <a:t>Vilken fyllnadsgrad har </a:t>
            </a:r>
            <a:r>
              <a:rPr lang="sv-SE" sz="2800" dirty="0" err="1"/>
              <a:t>lastbäraren</a:t>
            </a:r>
            <a:r>
              <a:rPr lang="sv-SE" sz="2800" dirty="0"/>
              <a:t>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083329D-7D26-4EC7-8C98-B6972DDD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08438"/>
            <a:ext cx="4942447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23910A8-3C3A-4D4F-8DFD-DC866A21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1" y="4914364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6FDE7BC-0ECD-4A62-943F-F1AA1BA1F975}"/>
              </a:ext>
            </a:extLst>
          </p:cNvPr>
          <p:cNvSpPr txBox="1"/>
          <p:nvPr/>
        </p:nvSpPr>
        <p:spPr>
          <a:xfrm>
            <a:off x="251520" y="5126891"/>
            <a:ext cx="517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Lastens vikt 20 000kg / </a:t>
            </a:r>
            <a:r>
              <a:rPr lang="sv-SE" sz="2400" dirty="0" err="1"/>
              <a:t>Lastbärarens</a:t>
            </a:r>
            <a:r>
              <a:rPr lang="sv-SE" sz="2400" dirty="0"/>
              <a:t> lastkapacitet 24 000kg =</a:t>
            </a:r>
          </a:p>
          <a:p>
            <a:r>
              <a:rPr lang="sv-SE" sz="2400" dirty="0"/>
              <a:t>83% fyllnadsgrad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21F1931-E2A5-402D-A804-9965FD5094B3}"/>
              </a:ext>
            </a:extLst>
          </p:cNvPr>
          <p:cNvSpPr/>
          <p:nvPr/>
        </p:nvSpPr>
        <p:spPr>
          <a:xfrm>
            <a:off x="3203848" y="4568634"/>
            <a:ext cx="4942447" cy="34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33 pall 20 000kg</a:t>
            </a:r>
          </a:p>
        </p:txBody>
      </p:sp>
    </p:spTree>
    <p:extLst>
      <p:ext uri="{BB962C8B-B14F-4D97-AF65-F5344CB8AC3E}">
        <p14:creationId xmlns:p14="http://schemas.microsoft.com/office/powerpoint/2010/main" val="31629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904656"/>
          </a:xfrm>
        </p:spPr>
        <p:txBody>
          <a:bodyPr>
            <a:normAutofit/>
          </a:bodyPr>
          <a:lstStyle/>
          <a:p>
            <a:r>
              <a:rPr lang="sv-SE" dirty="0"/>
              <a:t>Hur mycket volym finns det kvar i </a:t>
            </a:r>
            <a:r>
              <a:rPr lang="sv-SE" dirty="0" err="1"/>
              <a:t>lastbäraren</a:t>
            </a:r>
            <a:r>
              <a:rPr lang="sv-SE" dirty="0"/>
              <a:t>?</a:t>
            </a:r>
          </a:p>
          <a:p>
            <a:r>
              <a:rPr lang="sv-SE" dirty="0"/>
              <a:t>13,6 x 2,48 x 2,2 = 74,2 m3</a:t>
            </a:r>
          </a:p>
          <a:p>
            <a:pPr lvl="1"/>
            <a:r>
              <a:rPr lang="sv-SE" dirty="0"/>
              <a:t>500krt </a:t>
            </a:r>
          </a:p>
          <a:p>
            <a:pPr lvl="1"/>
            <a:r>
              <a:rPr lang="sv-SE" dirty="0"/>
              <a:t>4000kg</a:t>
            </a:r>
          </a:p>
          <a:p>
            <a:pPr lvl="1"/>
            <a:r>
              <a:rPr lang="sv-SE" dirty="0"/>
              <a:t>74,2 m3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51A8C4-352E-4F67-A2F4-48B77F9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033" y="3201914"/>
            <a:ext cx="4974431" cy="105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DD756D4-2BA5-4D76-9AD7-460712146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51" y="4257399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3835FCE9-F324-467F-8BFA-6DB35AC861E7}"/>
              </a:ext>
            </a:extLst>
          </p:cNvPr>
          <p:cNvSpPr/>
          <p:nvPr/>
        </p:nvSpPr>
        <p:spPr>
          <a:xfrm>
            <a:off x="3774033" y="3486630"/>
            <a:ext cx="4946382" cy="7560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b="1" dirty="0">
                <a:solidFill>
                  <a:schemeClr val="tx1"/>
                </a:solidFill>
              </a:rPr>
              <a:t>500 </a:t>
            </a:r>
            <a:r>
              <a:rPr lang="sv-SE" sz="2700" b="1" dirty="0" err="1">
                <a:solidFill>
                  <a:schemeClr val="tx1"/>
                </a:solidFill>
              </a:rPr>
              <a:t>krt</a:t>
            </a:r>
            <a:r>
              <a:rPr lang="sv-SE" sz="2700" b="1" dirty="0">
                <a:solidFill>
                  <a:schemeClr val="tx1"/>
                </a:solidFill>
              </a:rPr>
              <a:t> 4000kg 74,20 m3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2C592BE1-1BCF-411B-86A1-445AB0365CAB}"/>
              </a:ext>
            </a:extLst>
          </p:cNvPr>
          <p:cNvSpPr txBox="1"/>
          <p:nvPr/>
        </p:nvSpPr>
        <p:spPr>
          <a:xfrm>
            <a:off x="755576" y="4620315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Lastens volym 74,2 / </a:t>
            </a:r>
            <a:r>
              <a:rPr lang="sv-SE" sz="2400" dirty="0" err="1"/>
              <a:t>lastbärarens</a:t>
            </a:r>
            <a:r>
              <a:rPr lang="sv-SE" sz="2400" dirty="0"/>
              <a:t> volymkapacitet 91 = </a:t>
            </a:r>
          </a:p>
          <a:p>
            <a:r>
              <a:rPr lang="sv-SE" sz="2400" dirty="0"/>
              <a:t>Fyllnadsgrad 81,5%</a:t>
            </a:r>
          </a:p>
        </p:txBody>
      </p:sp>
    </p:spTree>
    <p:extLst>
      <p:ext uri="{BB962C8B-B14F-4D97-AF65-F5344CB8AC3E}">
        <p14:creationId xmlns:p14="http://schemas.microsoft.com/office/powerpoint/2010/main" val="326576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29989F-5017-4DDC-84C8-43491CAC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EC50052-AD7F-4760-AD8C-86D80A6C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4423"/>
            <a:ext cx="8229600" cy="4525963"/>
          </a:xfrm>
        </p:spPr>
        <p:txBody>
          <a:bodyPr/>
          <a:lstStyle/>
          <a:p>
            <a:r>
              <a:rPr lang="sv-SE" sz="2800" dirty="0"/>
              <a:t>Om godset kombineras</a:t>
            </a:r>
          </a:p>
          <a:p>
            <a:pPr lvl="1"/>
            <a:r>
              <a:rPr lang="sv-SE" sz="2400" dirty="0"/>
              <a:t>20 000kg </a:t>
            </a:r>
          </a:p>
          <a:p>
            <a:pPr lvl="1"/>
            <a:r>
              <a:rPr lang="sv-SE" sz="2400" dirty="0"/>
              <a:t>+ 74,2 m3( x 333kg = 24 708kg)</a:t>
            </a:r>
          </a:p>
          <a:p>
            <a:pPr lvl="1"/>
            <a:r>
              <a:rPr lang="sv-SE" sz="2400" b="1" dirty="0"/>
              <a:t>44 708kg fraktvikt</a:t>
            </a:r>
          </a:p>
          <a:p>
            <a:r>
              <a:rPr lang="sv-SE" sz="2800" dirty="0"/>
              <a:t>Hur mycket verklig vikt har trailer?</a:t>
            </a:r>
          </a:p>
          <a:p>
            <a:pPr lvl="1"/>
            <a:r>
              <a:rPr lang="sv-SE" sz="2400" dirty="0"/>
              <a:t>20 000kg + 4000kg = 24000kg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75EF02-3065-41DD-BD5A-FB458F6C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52" y="4456893"/>
            <a:ext cx="4974431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D27D2C8-CEEF-4E98-AF38-AF27A12A7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64" y="5458372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127EBB66-B5B8-4877-91A0-250F551A9664}"/>
              </a:ext>
            </a:extLst>
          </p:cNvPr>
          <p:cNvSpPr txBox="1"/>
          <p:nvPr/>
        </p:nvSpPr>
        <p:spPr>
          <a:xfrm>
            <a:off x="1801388" y="5806879"/>
            <a:ext cx="248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164% fyllnadsgrad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A85D9AC2-5A73-476B-8438-3CABDFF8F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570" y="5051061"/>
            <a:ext cx="4963168" cy="484674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44DE54B-D4E6-4891-9E0F-1A25DC8B2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616" y="4365104"/>
            <a:ext cx="4974767" cy="7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D459DA4A-CFD6-4156-AC71-296FDB69D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776188"/>
            <a:ext cx="3038800" cy="2555073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EDB88C52-B878-48D0-A8D8-F9F523EC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/>
              <a:t>Fyllnadsgrad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695DAB4-C1E0-4DE1-A4DA-132693B2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Ekonomi</a:t>
            </a:r>
          </a:p>
          <a:p>
            <a:pPr lvl="1"/>
            <a:r>
              <a:rPr lang="sv-SE" dirty="0"/>
              <a:t>Varuägaren</a:t>
            </a:r>
          </a:p>
          <a:p>
            <a:pPr lvl="2"/>
            <a:r>
              <a:rPr lang="sv-SE" dirty="0"/>
              <a:t>Betalar för 83% respektive 81,5%</a:t>
            </a:r>
          </a:p>
          <a:p>
            <a:pPr lvl="1"/>
            <a:r>
              <a:rPr lang="sv-SE" dirty="0"/>
              <a:t>Transportören kan ta ”dubbelt betalt”</a:t>
            </a:r>
          </a:p>
          <a:p>
            <a:r>
              <a:rPr lang="sv-SE" dirty="0"/>
              <a:t>Miljö</a:t>
            </a:r>
          </a:p>
          <a:p>
            <a:pPr lvl="1"/>
            <a:r>
              <a:rPr lang="sv-SE" dirty="0"/>
              <a:t>Ett fordon mindre</a:t>
            </a:r>
          </a:p>
          <a:p>
            <a:r>
              <a:rPr lang="sv-SE" dirty="0"/>
              <a:t>Transportören</a:t>
            </a:r>
          </a:p>
          <a:p>
            <a:pPr lvl="1"/>
            <a:r>
              <a:rPr lang="sv-SE" dirty="0"/>
              <a:t>Involverar båda </a:t>
            </a:r>
            <a:r>
              <a:rPr lang="sv-SE" dirty="0" err="1"/>
              <a:t>varuägarna</a:t>
            </a:r>
            <a:endParaRPr lang="sv-SE" dirty="0"/>
          </a:p>
          <a:p>
            <a:pPr lvl="1"/>
            <a:r>
              <a:rPr lang="sv-SE" dirty="0"/>
              <a:t>Kan sätta ett lägre pris </a:t>
            </a:r>
          </a:p>
          <a:p>
            <a:pPr lvl="2"/>
            <a:r>
              <a:rPr lang="sv-SE" dirty="0"/>
              <a:t>Om </a:t>
            </a:r>
            <a:r>
              <a:rPr lang="sv-SE" dirty="0" err="1"/>
              <a:t>varuägarna</a:t>
            </a:r>
            <a:r>
              <a:rPr lang="sv-SE" dirty="0"/>
              <a:t> är villiga att kombinera </a:t>
            </a:r>
          </a:p>
        </p:txBody>
      </p:sp>
    </p:spTree>
    <p:extLst>
      <p:ext uri="{BB962C8B-B14F-4D97-AF65-F5344CB8AC3E}">
        <p14:creationId xmlns:p14="http://schemas.microsoft.com/office/powerpoint/2010/main" val="154389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7B43FE4C-400E-454B-A60C-6F58A9FB0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" r="502" b="3"/>
          <a:stretch/>
        </p:blipFill>
        <p:spPr>
          <a:xfrm>
            <a:off x="4753737" y="1904281"/>
            <a:ext cx="3805552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CF936FF-C4A5-4F45-841B-9B734FD4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sv-SE" dirty="0"/>
              <a:t>Hållbar last-och ruttplanering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716E2D8-3814-49FA-A5B7-EB3715BB1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61613" cy="4351338"/>
          </a:xfrm>
        </p:spPr>
        <p:txBody>
          <a:bodyPr>
            <a:normAutofit/>
          </a:bodyPr>
          <a:lstStyle/>
          <a:p>
            <a:r>
              <a:rPr lang="sv-SE" sz="1700" dirty="0"/>
              <a:t>Logistikföretaget/Speditören</a:t>
            </a:r>
          </a:p>
          <a:p>
            <a:pPr lvl="1"/>
            <a:r>
              <a:rPr lang="sv-SE" sz="1700" dirty="0"/>
              <a:t>Bokningar</a:t>
            </a:r>
          </a:p>
          <a:p>
            <a:pPr lvl="1"/>
            <a:r>
              <a:rPr lang="sv-SE" sz="1700" dirty="0"/>
              <a:t>Hur stor plats tar godset?</a:t>
            </a:r>
          </a:p>
          <a:p>
            <a:pPr lvl="2"/>
            <a:r>
              <a:rPr lang="sv-SE" sz="1700" dirty="0" err="1"/>
              <a:t>Cbm</a:t>
            </a:r>
            <a:r>
              <a:rPr lang="sv-SE" sz="1700" dirty="0"/>
              <a:t>, </a:t>
            </a:r>
            <a:r>
              <a:rPr lang="sv-SE" sz="1700" dirty="0" err="1"/>
              <a:t>flm</a:t>
            </a:r>
            <a:r>
              <a:rPr lang="sv-SE" sz="1700" dirty="0"/>
              <a:t> </a:t>
            </a:r>
            <a:r>
              <a:rPr lang="sv-SE" sz="1700" dirty="0" err="1"/>
              <a:t>ppl</a:t>
            </a:r>
            <a:r>
              <a:rPr lang="sv-SE" sz="1700" dirty="0"/>
              <a:t>?</a:t>
            </a:r>
          </a:p>
          <a:p>
            <a:pPr lvl="1"/>
            <a:r>
              <a:rPr lang="sv-SE" sz="1700" dirty="0"/>
              <a:t>Vilka bokningar ska kombineras?</a:t>
            </a:r>
          </a:p>
          <a:p>
            <a:pPr lvl="2"/>
            <a:r>
              <a:rPr lang="sv-SE" sz="1700" dirty="0"/>
              <a:t>Lastning</a:t>
            </a:r>
          </a:p>
          <a:p>
            <a:pPr lvl="2"/>
            <a:r>
              <a:rPr lang="sv-SE" sz="1700" dirty="0"/>
              <a:t>Geografisk rutt</a:t>
            </a:r>
          </a:p>
          <a:p>
            <a:pPr lvl="2"/>
            <a:r>
              <a:rPr lang="sv-SE" sz="1700" dirty="0"/>
              <a:t>Lossning</a:t>
            </a:r>
          </a:p>
          <a:p>
            <a:pPr lvl="2"/>
            <a:r>
              <a:rPr lang="sv-SE" sz="1700" dirty="0"/>
              <a:t>Geografisk rutt</a:t>
            </a:r>
          </a:p>
        </p:txBody>
      </p:sp>
    </p:spTree>
    <p:extLst>
      <p:ext uri="{BB962C8B-B14F-4D97-AF65-F5344CB8AC3E}">
        <p14:creationId xmlns:p14="http://schemas.microsoft.com/office/powerpoint/2010/main" val="363374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Tungt gods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1"/>
            <a:ext cx="4027252" cy="300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r="6000"/>
          <a:stretch/>
        </p:blipFill>
        <p:spPr bwMode="auto">
          <a:xfrm>
            <a:off x="4729433" y="2270990"/>
            <a:ext cx="4339216" cy="306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92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Godsvolym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35834" y="1391674"/>
            <a:ext cx="8229600" cy="4525963"/>
          </a:xfrm>
        </p:spPr>
        <p:txBody>
          <a:bodyPr>
            <a:normAutofit/>
          </a:bodyPr>
          <a:lstStyle/>
          <a:p>
            <a:r>
              <a:rPr lang="sv-SE" dirty="0"/>
              <a:t>Volymgods – </a:t>
            </a:r>
            <a:r>
              <a:rPr lang="sv-SE" i="1" dirty="0" err="1"/>
              <a:t>voluminous</a:t>
            </a:r>
            <a:r>
              <a:rPr lang="sv-SE" i="1" dirty="0"/>
              <a:t> </a:t>
            </a:r>
            <a:r>
              <a:rPr lang="sv-SE" i="1" dirty="0" err="1"/>
              <a:t>goods</a:t>
            </a:r>
            <a:endParaRPr lang="sv-SE" i="1" dirty="0"/>
          </a:p>
          <a:p>
            <a:pPr lvl="2"/>
            <a:r>
              <a:rPr lang="sv-SE" dirty="0"/>
              <a:t>Stor volym </a:t>
            </a:r>
          </a:p>
          <a:p>
            <a:pPr lvl="2"/>
            <a:r>
              <a:rPr lang="sv-SE" dirty="0"/>
              <a:t>Liten vikt, i förhållande till volym</a:t>
            </a:r>
          </a:p>
          <a:p>
            <a:pPr lvl="2"/>
            <a:r>
              <a:rPr lang="sv-SE" dirty="0"/>
              <a:t>Överlastningsbart</a:t>
            </a:r>
          </a:p>
          <a:p>
            <a:pPr lvl="3"/>
            <a:r>
              <a:rPr lang="sv-SE" dirty="0"/>
              <a:t>Går att lasta på annat gods</a:t>
            </a:r>
          </a:p>
          <a:p>
            <a:pPr lvl="2"/>
            <a:r>
              <a:rPr lang="sv-SE" dirty="0"/>
              <a:t>Beräknas i kubikmeter (m3)</a:t>
            </a:r>
          </a:p>
          <a:p>
            <a:pPr lvl="3"/>
            <a:r>
              <a:rPr lang="sv-SE" dirty="0"/>
              <a:t>Längd x bredd x höjd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98" y="4581127"/>
            <a:ext cx="1752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81128"/>
            <a:ext cx="3305276" cy="217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92" y="4581128"/>
            <a:ext cx="2899330" cy="217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19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Volymgods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3"/>
            <a:ext cx="2843632" cy="212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073" y="2708920"/>
            <a:ext cx="2651362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639863"/>
            <a:ext cx="21526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39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82017"/>
            <a:ext cx="8229600" cy="1143000"/>
          </a:xfrm>
        </p:spPr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Godsvolym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917871"/>
            <a:ext cx="8229600" cy="4525963"/>
          </a:xfrm>
        </p:spPr>
        <p:txBody>
          <a:bodyPr/>
          <a:lstStyle/>
          <a:p>
            <a:r>
              <a:rPr lang="sv-SE" dirty="0"/>
              <a:t>Flakmeter gods - </a:t>
            </a:r>
            <a:r>
              <a:rPr lang="sv-SE" i="1" dirty="0" err="1"/>
              <a:t>loadingmeter</a:t>
            </a:r>
            <a:endParaRPr lang="sv-SE" i="1" dirty="0"/>
          </a:p>
          <a:p>
            <a:pPr lvl="2"/>
            <a:r>
              <a:rPr lang="sv-SE" dirty="0"/>
              <a:t>Gods som kräver golvyta </a:t>
            </a:r>
          </a:p>
          <a:p>
            <a:pPr lvl="2"/>
            <a:r>
              <a:rPr lang="sv-SE" dirty="0"/>
              <a:t>Gods som inte kan staplas</a:t>
            </a:r>
          </a:p>
          <a:p>
            <a:pPr lvl="2"/>
            <a:r>
              <a:rPr lang="sv-SE" dirty="0"/>
              <a:t>Gods som inte har standardmått</a:t>
            </a:r>
          </a:p>
          <a:p>
            <a:pPr lvl="2"/>
            <a:r>
              <a:rPr lang="sv-SE" dirty="0"/>
              <a:t>Varuägaren betalar för hela lastutrymmet</a:t>
            </a:r>
          </a:p>
          <a:p>
            <a:pPr lvl="3"/>
            <a:r>
              <a:rPr lang="sv-SE" dirty="0"/>
              <a:t>Även ”luftutrymmet”</a:t>
            </a:r>
          </a:p>
          <a:p>
            <a:pPr lvl="2"/>
            <a:r>
              <a:rPr lang="sv-SE" dirty="0"/>
              <a:t>Längdmeter på flaket med lastutrymmets fulla bredd och höjd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2880320" cy="215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3DC7D8BA-BD30-484E-89D7-58D12FEB69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0" t="14015" r="32458" b="7665"/>
          <a:stretch/>
        </p:blipFill>
        <p:spPr>
          <a:xfrm>
            <a:off x="3376997" y="4111686"/>
            <a:ext cx="2448272" cy="2664296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8E7E43AD-EC3D-4832-8851-199002E59F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59" t="2414"/>
          <a:stretch/>
        </p:blipFill>
        <p:spPr>
          <a:xfrm>
            <a:off x="5841641" y="4170125"/>
            <a:ext cx="3159773" cy="254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Flakmetergods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2132856"/>
            <a:ext cx="3967991" cy="297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5476" r="5357" b="27857"/>
          <a:stretch/>
        </p:blipFill>
        <p:spPr bwMode="auto">
          <a:xfrm>
            <a:off x="107504" y="2060848"/>
            <a:ext cx="4724400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15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Pallplats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1411" y="1052736"/>
            <a:ext cx="8229600" cy="4525963"/>
          </a:xfrm>
        </p:spPr>
        <p:txBody>
          <a:bodyPr/>
          <a:lstStyle/>
          <a:p>
            <a:r>
              <a:rPr lang="sv-SE" dirty="0"/>
              <a:t>Kunden betalar för </a:t>
            </a:r>
          </a:p>
          <a:p>
            <a:pPr lvl="1"/>
            <a:r>
              <a:rPr lang="sv-SE" dirty="0"/>
              <a:t>Golvytan för pallen 1,20 x 0,8</a:t>
            </a:r>
          </a:p>
          <a:p>
            <a:pPr lvl="1"/>
            <a:r>
              <a:rPr lang="sv-SE" dirty="0"/>
              <a:t>Hela utrymmet från golv till tak</a:t>
            </a:r>
          </a:p>
          <a:p>
            <a:pPr lvl="1"/>
            <a:r>
              <a:rPr lang="sv-SE" dirty="0"/>
              <a:t>1 </a:t>
            </a:r>
            <a:r>
              <a:rPr lang="sv-SE" dirty="0" err="1"/>
              <a:t>ppl</a:t>
            </a:r>
            <a:r>
              <a:rPr lang="sv-SE" dirty="0"/>
              <a:t> = 0,4 </a:t>
            </a:r>
            <a:r>
              <a:rPr lang="sv-SE" dirty="0" err="1"/>
              <a:t>flm</a:t>
            </a:r>
            <a:r>
              <a:rPr lang="sv-SE" dirty="0"/>
              <a:t> (1,20 x 0,8/2,4)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24" y="3459155"/>
            <a:ext cx="8066087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9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Pallplats</a:t>
            </a:r>
            <a:endParaRPr lang="sv-SE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43" y="4267365"/>
            <a:ext cx="4371942" cy="218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6FBE1B84-53E9-4D85-AE89-78A9B2B1D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3968" y="1559929"/>
            <a:ext cx="4557713" cy="2565145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2D9CBB09-15A0-4282-CE93-1DED2EACA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3" y="2842502"/>
            <a:ext cx="3563888" cy="3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8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4996</TotalTime>
  <Words>1266</Words>
  <Application>Microsoft Office PowerPoint</Application>
  <PresentationFormat>On-screen Show (4:3)</PresentationFormat>
  <Paragraphs>272</Paragraphs>
  <Slides>25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Office-tema</vt:lpstr>
      <vt:lpstr>Fyllnadsgrad</vt:lpstr>
      <vt:lpstr>Tungt gods</vt:lpstr>
      <vt:lpstr>Tungt gods</vt:lpstr>
      <vt:lpstr>Godsvolym</vt:lpstr>
      <vt:lpstr>Volymgods</vt:lpstr>
      <vt:lpstr>Godsvolym</vt:lpstr>
      <vt:lpstr>Flakmetergods</vt:lpstr>
      <vt:lpstr>Pallplats</vt:lpstr>
      <vt:lpstr>Pallplats</vt:lpstr>
      <vt:lpstr>PowerPoint Presentation</vt:lpstr>
      <vt:lpstr>Exempel på Volymomräkning till vikt</vt:lpstr>
      <vt:lpstr>Fyllnadsgrad</vt:lpstr>
      <vt:lpstr>Fyllnadsgrad</vt:lpstr>
      <vt:lpstr>Fyllnadsgrad</vt:lpstr>
      <vt:lpstr>Volymberäkning och fyllnadsgrad</vt:lpstr>
      <vt:lpstr>Volymberäkning och fyllnadsgrad</vt:lpstr>
      <vt:lpstr>Volymberäkning och fyllnadsgrad</vt:lpstr>
      <vt:lpstr>Volymberäkning och fyllnadsgrad</vt:lpstr>
      <vt:lpstr>Volymberäkning och fyllnadsgrad</vt:lpstr>
      <vt:lpstr>Fyllnadsgrad</vt:lpstr>
      <vt:lpstr>Fyllnadsgrad</vt:lpstr>
      <vt:lpstr>Fyllnadsgrad</vt:lpstr>
      <vt:lpstr>Fyllnadsgrad</vt:lpstr>
      <vt:lpstr>Fyllnadsgrad</vt:lpstr>
      <vt:lpstr>Hållbar last-och ruttplanering</vt:lpstr>
    </vt:vector>
  </TitlesOfParts>
  <Company>Trollhättans Stad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Xingrong Zong</cp:lastModifiedBy>
  <cp:revision>67</cp:revision>
  <cp:lastPrinted>2020-12-08T19:41:46Z</cp:lastPrinted>
  <dcterms:created xsi:type="dcterms:W3CDTF">2015-01-27T15:43:14Z</dcterms:created>
  <dcterms:modified xsi:type="dcterms:W3CDTF">2023-12-13T23:46:16Z</dcterms:modified>
</cp:coreProperties>
</file>